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9" r:id="rId2"/>
    <p:sldId id="268" r:id="rId3"/>
    <p:sldId id="280" r:id="rId4"/>
    <p:sldId id="270" r:id="rId5"/>
    <p:sldId id="269" r:id="rId6"/>
    <p:sldId id="263" r:id="rId7"/>
    <p:sldId id="262" r:id="rId8"/>
    <p:sldId id="271" r:id="rId9"/>
    <p:sldId id="272" r:id="rId10"/>
    <p:sldId id="273" r:id="rId11"/>
    <p:sldId id="274" r:id="rId12"/>
    <p:sldId id="276" r:id="rId13"/>
    <p:sldId id="27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86377" autoAdjust="0"/>
  </p:normalViewPr>
  <p:slideViewPr>
    <p:cSldViewPr>
      <p:cViewPr varScale="1">
        <p:scale>
          <a:sx n="78" d="100"/>
          <a:sy n="78" d="100"/>
        </p:scale>
        <p:origin x="-17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46296F-6C0A-4749-90DA-BBC2EFAF570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C87ABC-C96E-4E1D-9985-60C16B42AEDD}">
      <dgm:prSet phldrT="[Текст]" custT="1"/>
      <dgm:spPr/>
      <dgm:t>
        <a:bodyPr/>
        <a:lstStyle/>
        <a:p>
          <a:pPr algn="ctr"/>
          <a:r>
            <a:rPr lang="ru-RU" sz="2000" b="1" dirty="0" smtClean="0"/>
            <a:t>Для получения отсрочки необходимо наличие одного из следующих показателей:</a:t>
          </a:r>
          <a:endParaRPr lang="ru-RU" sz="2000" dirty="0"/>
        </a:p>
      </dgm:t>
    </dgm:pt>
    <dgm:pt modelId="{CE6B77FE-E44F-4E24-9BF7-97FD34B2D3E3}" type="parTrans" cxnId="{7453FF71-4091-4F1F-997A-D826D9DB2789}">
      <dgm:prSet/>
      <dgm:spPr/>
      <dgm:t>
        <a:bodyPr/>
        <a:lstStyle/>
        <a:p>
          <a:endParaRPr lang="ru-RU"/>
        </a:p>
      </dgm:t>
    </dgm:pt>
    <dgm:pt modelId="{704A8BE9-2A40-4DA8-8A7E-E56892776306}" type="sibTrans" cxnId="{7453FF71-4091-4F1F-997A-D826D9DB2789}">
      <dgm:prSet/>
      <dgm:spPr/>
      <dgm:t>
        <a:bodyPr/>
        <a:lstStyle/>
        <a:p>
          <a:endParaRPr lang="ru-RU"/>
        </a:p>
      </dgm:t>
    </dgm:pt>
    <dgm:pt modelId="{C106BAEB-AEBF-4AA7-8835-F0A3C27CB9E9}">
      <dgm:prSet custT="1"/>
      <dgm:spPr/>
      <dgm:t>
        <a:bodyPr/>
        <a:lstStyle/>
        <a:p>
          <a:r>
            <a:rPr lang="ru-RU" sz="2000" b="1" dirty="0" smtClean="0"/>
            <a:t>2. снижение доходов от реализации товаров (работ, услуг) более чем на 10 %;</a:t>
          </a:r>
        </a:p>
      </dgm:t>
    </dgm:pt>
    <dgm:pt modelId="{223B10D0-BA1B-40A8-86EB-D65238A9746C}" type="parTrans" cxnId="{8C2A6E41-F601-4910-988F-A4DB9968497B}">
      <dgm:prSet/>
      <dgm:spPr/>
      <dgm:t>
        <a:bodyPr/>
        <a:lstStyle/>
        <a:p>
          <a:endParaRPr lang="ru-RU"/>
        </a:p>
      </dgm:t>
    </dgm:pt>
    <dgm:pt modelId="{60DF8B7E-068C-4D35-A6C7-8913E93C46EB}" type="sibTrans" cxnId="{8C2A6E41-F601-4910-988F-A4DB9968497B}">
      <dgm:prSet/>
      <dgm:spPr/>
      <dgm:t>
        <a:bodyPr/>
        <a:lstStyle/>
        <a:p>
          <a:endParaRPr lang="ru-RU"/>
        </a:p>
      </dgm:t>
    </dgm:pt>
    <dgm:pt modelId="{D86E5850-D3F4-4D0C-A7AB-DBFC9FC57476}">
      <dgm:prSet custT="1"/>
      <dgm:spPr/>
      <dgm:t>
        <a:bodyPr/>
        <a:lstStyle/>
        <a:p>
          <a:r>
            <a:rPr lang="ru-RU" sz="2000" b="1" dirty="0" smtClean="0"/>
            <a:t>3. снижение доходов от реализации товаров (работ, услуг) по операциям, облагаемым налогом на добавленную стоимость по ставке 0 процентов, более чем на 10 %;</a:t>
          </a:r>
          <a:endParaRPr lang="ru-RU" sz="2000" b="1" dirty="0"/>
        </a:p>
      </dgm:t>
    </dgm:pt>
    <dgm:pt modelId="{671FC33A-3B06-4A71-A0D7-E15A3B057CA0}" type="parTrans" cxnId="{184F9D6D-D697-415D-9978-56DA62575A5D}">
      <dgm:prSet/>
      <dgm:spPr/>
      <dgm:t>
        <a:bodyPr/>
        <a:lstStyle/>
        <a:p>
          <a:endParaRPr lang="ru-RU"/>
        </a:p>
      </dgm:t>
    </dgm:pt>
    <dgm:pt modelId="{770909F5-F633-4799-B031-66DB72CE48B2}" type="sibTrans" cxnId="{184F9D6D-D697-415D-9978-56DA62575A5D}">
      <dgm:prSet/>
      <dgm:spPr/>
      <dgm:t>
        <a:bodyPr/>
        <a:lstStyle/>
        <a:p>
          <a:endParaRPr lang="ru-RU"/>
        </a:p>
      </dgm:t>
    </dgm:pt>
    <dgm:pt modelId="{AF22897A-86BE-40AD-BF54-46D1F93D4A90}">
      <dgm:prSet custT="1"/>
      <dgm:spPr/>
      <dgm:t>
        <a:bodyPr/>
        <a:lstStyle/>
        <a:p>
          <a:r>
            <a:rPr lang="ru-RU" sz="2000" b="1" dirty="0" smtClean="0"/>
            <a:t>4. получение убытка по данным налоговых деклараций по налогу на прибыль организаций за отчетные периоды 2020 года при условии, что за 2019 год убыток отсутствовал.</a:t>
          </a:r>
          <a:endParaRPr lang="ru-RU" sz="2000" b="1" dirty="0"/>
        </a:p>
      </dgm:t>
    </dgm:pt>
    <dgm:pt modelId="{9526F272-8907-43BF-A485-43737C410F71}" type="parTrans" cxnId="{68EBA9E4-FE4A-4E4D-9736-4E87E45EB68A}">
      <dgm:prSet/>
      <dgm:spPr/>
      <dgm:t>
        <a:bodyPr/>
        <a:lstStyle/>
        <a:p>
          <a:endParaRPr lang="ru-RU"/>
        </a:p>
      </dgm:t>
    </dgm:pt>
    <dgm:pt modelId="{A2B14446-58DF-4737-8470-2DBC1E3A8698}" type="sibTrans" cxnId="{68EBA9E4-FE4A-4E4D-9736-4E87E45EB68A}">
      <dgm:prSet/>
      <dgm:spPr/>
      <dgm:t>
        <a:bodyPr/>
        <a:lstStyle/>
        <a:p>
          <a:endParaRPr lang="ru-RU"/>
        </a:p>
      </dgm:t>
    </dgm:pt>
    <dgm:pt modelId="{2D138648-8400-4A36-B5DF-043E4243F164}">
      <dgm:prSet phldrT="[Текст]" custT="1"/>
      <dgm:spPr/>
      <dgm:t>
        <a:bodyPr/>
        <a:lstStyle/>
        <a:p>
          <a:r>
            <a:rPr lang="ru-RU" sz="2000" b="1" dirty="0" smtClean="0"/>
            <a:t>1</a:t>
          </a:r>
          <a:r>
            <a:rPr lang="ru-RU" sz="2000" dirty="0" smtClean="0"/>
            <a:t>. </a:t>
          </a:r>
          <a:r>
            <a:rPr lang="ru-RU" sz="2000" b="1" dirty="0" smtClean="0"/>
            <a:t>снижение доходов более чем на 10 %;</a:t>
          </a:r>
          <a:endParaRPr lang="ru-RU" sz="2000" dirty="0"/>
        </a:p>
      </dgm:t>
    </dgm:pt>
    <dgm:pt modelId="{D1E02D67-937E-4236-96D7-DF35C5C7B664}" type="parTrans" cxnId="{1DAF7831-A3CF-44D6-A5D7-B0C0C9799022}">
      <dgm:prSet/>
      <dgm:spPr/>
      <dgm:t>
        <a:bodyPr/>
        <a:lstStyle/>
        <a:p>
          <a:endParaRPr lang="ru-RU"/>
        </a:p>
      </dgm:t>
    </dgm:pt>
    <dgm:pt modelId="{28F3A4EA-095A-4958-8E9C-215646E272E6}" type="sibTrans" cxnId="{1DAF7831-A3CF-44D6-A5D7-B0C0C9799022}">
      <dgm:prSet/>
      <dgm:spPr/>
      <dgm:t>
        <a:bodyPr/>
        <a:lstStyle/>
        <a:p>
          <a:endParaRPr lang="ru-RU"/>
        </a:p>
      </dgm:t>
    </dgm:pt>
    <dgm:pt modelId="{34917E31-5F26-4B3F-A8CA-E85472470D05}">
      <dgm:prSet phldrT="[Текст]" custT="1"/>
      <dgm:spPr/>
      <dgm:t>
        <a:bodyPr/>
        <a:lstStyle/>
        <a:p>
          <a:endParaRPr lang="ru-RU" sz="2000" dirty="0"/>
        </a:p>
      </dgm:t>
    </dgm:pt>
    <dgm:pt modelId="{A8FD6255-5A01-48A2-946B-759EF4B59890}" type="parTrans" cxnId="{C5B764F0-D32D-43E8-8967-ED1429BC6E1A}">
      <dgm:prSet/>
      <dgm:spPr/>
      <dgm:t>
        <a:bodyPr/>
        <a:lstStyle/>
        <a:p>
          <a:endParaRPr lang="ru-RU"/>
        </a:p>
      </dgm:t>
    </dgm:pt>
    <dgm:pt modelId="{216C83A8-E6B9-43CA-B169-9D3C375CF51A}" type="sibTrans" cxnId="{C5B764F0-D32D-43E8-8967-ED1429BC6E1A}">
      <dgm:prSet/>
      <dgm:spPr/>
      <dgm:t>
        <a:bodyPr/>
        <a:lstStyle/>
        <a:p>
          <a:endParaRPr lang="ru-RU"/>
        </a:p>
      </dgm:t>
    </dgm:pt>
    <dgm:pt modelId="{3D3802EE-CA07-4E3B-95F1-B7A489CB24A2}" type="pres">
      <dgm:prSet presAssocID="{5846296F-6C0A-4749-90DA-BBC2EFAF57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54B0F4-1C57-4FA5-B9F2-169334A62774}" type="pres">
      <dgm:prSet presAssocID="{72C87ABC-C96E-4E1D-9985-60C16B42AEDD}" presName="parentText" presStyleLbl="node1" presStyleIdx="0" presStyleCnt="1" custScaleY="874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64B6AB-6C97-41FA-8BED-998E31C40E5B}" type="pres">
      <dgm:prSet presAssocID="{72C87ABC-C96E-4E1D-9985-60C16B42AEDD}" presName="childText" presStyleLbl="revTx" presStyleIdx="0" presStyleCnt="1" custScaleY="1130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EBA9E4-FE4A-4E4D-9736-4E87E45EB68A}" srcId="{72C87ABC-C96E-4E1D-9985-60C16B42AEDD}" destId="{AF22897A-86BE-40AD-BF54-46D1F93D4A90}" srcOrd="4" destOrd="0" parTransId="{9526F272-8907-43BF-A485-43737C410F71}" sibTransId="{A2B14446-58DF-4737-8470-2DBC1E3A8698}"/>
    <dgm:cxn modelId="{184F9D6D-D697-415D-9978-56DA62575A5D}" srcId="{72C87ABC-C96E-4E1D-9985-60C16B42AEDD}" destId="{D86E5850-D3F4-4D0C-A7AB-DBFC9FC57476}" srcOrd="3" destOrd="0" parTransId="{671FC33A-3B06-4A71-A0D7-E15A3B057CA0}" sibTransId="{770909F5-F633-4799-B031-66DB72CE48B2}"/>
    <dgm:cxn modelId="{1DAF7831-A3CF-44D6-A5D7-B0C0C9799022}" srcId="{72C87ABC-C96E-4E1D-9985-60C16B42AEDD}" destId="{2D138648-8400-4A36-B5DF-043E4243F164}" srcOrd="1" destOrd="0" parTransId="{D1E02D67-937E-4236-96D7-DF35C5C7B664}" sibTransId="{28F3A4EA-095A-4958-8E9C-215646E272E6}"/>
    <dgm:cxn modelId="{C5B764F0-D32D-43E8-8967-ED1429BC6E1A}" srcId="{72C87ABC-C96E-4E1D-9985-60C16B42AEDD}" destId="{34917E31-5F26-4B3F-A8CA-E85472470D05}" srcOrd="0" destOrd="0" parTransId="{A8FD6255-5A01-48A2-946B-759EF4B59890}" sibTransId="{216C83A8-E6B9-43CA-B169-9D3C375CF51A}"/>
    <dgm:cxn modelId="{6845E4C6-71B6-4094-8636-010246B6D8B1}" type="presOf" srcId="{5846296F-6C0A-4749-90DA-BBC2EFAF5707}" destId="{3D3802EE-CA07-4E3B-95F1-B7A489CB24A2}" srcOrd="0" destOrd="0" presId="urn:microsoft.com/office/officeart/2005/8/layout/vList2"/>
    <dgm:cxn modelId="{06F79D90-64DD-4CF0-A8E8-AAB588D4F9A9}" type="presOf" srcId="{34917E31-5F26-4B3F-A8CA-E85472470D05}" destId="{C164B6AB-6C97-41FA-8BED-998E31C40E5B}" srcOrd="0" destOrd="0" presId="urn:microsoft.com/office/officeart/2005/8/layout/vList2"/>
    <dgm:cxn modelId="{2C6B8A74-5117-4631-88DA-08F5EB3A98F6}" type="presOf" srcId="{AF22897A-86BE-40AD-BF54-46D1F93D4A90}" destId="{C164B6AB-6C97-41FA-8BED-998E31C40E5B}" srcOrd="0" destOrd="4" presId="urn:microsoft.com/office/officeart/2005/8/layout/vList2"/>
    <dgm:cxn modelId="{CFF5F472-C03D-4F37-A724-F7EACFF74B76}" type="presOf" srcId="{72C87ABC-C96E-4E1D-9985-60C16B42AEDD}" destId="{2954B0F4-1C57-4FA5-B9F2-169334A62774}" srcOrd="0" destOrd="0" presId="urn:microsoft.com/office/officeart/2005/8/layout/vList2"/>
    <dgm:cxn modelId="{7453FF71-4091-4F1F-997A-D826D9DB2789}" srcId="{5846296F-6C0A-4749-90DA-BBC2EFAF5707}" destId="{72C87ABC-C96E-4E1D-9985-60C16B42AEDD}" srcOrd="0" destOrd="0" parTransId="{CE6B77FE-E44F-4E24-9BF7-97FD34B2D3E3}" sibTransId="{704A8BE9-2A40-4DA8-8A7E-E56892776306}"/>
    <dgm:cxn modelId="{7EE8C030-7A0F-4D48-AD3F-5F7EAD6E43F0}" type="presOf" srcId="{2D138648-8400-4A36-B5DF-043E4243F164}" destId="{C164B6AB-6C97-41FA-8BED-998E31C40E5B}" srcOrd="0" destOrd="1" presId="urn:microsoft.com/office/officeart/2005/8/layout/vList2"/>
    <dgm:cxn modelId="{155E7CD5-7BC9-408E-823E-EF07F66636A4}" type="presOf" srcId="{D86E5850-D3F4-4D0C-A7AB-DBFC9FC57476}" destId="{C164B6AB-6C97-41FA-8BED-998E31C40E5B}" srcOrd="0" destOrd="3" presId="urn:microsoft.com/office/officeart/2005/8/layout/vList2"/>
    <dgm:cxn modelId="{8C2A6E41-F601-4910-988F-A4DB9968497B}" srcId="{72C87ABC-C96E-4E1D-9985-60C16B42AEDD}" destId="{C106BAEB-AEBF-4AA7-8835-F0A3C27CB9E9}" srcOrd="2" destOrd="0" parTransId="{223B10D0-BA1B-40A8-86EB-D65238A9746C}" sibTransId="{60DF8B7E-068C-4D35-A6C7-8913E93C46EB}"/>
    <dgm:cxn modelId="{9DC78760-75E7-4D3B-BA63-4E891BD3221E}" type="presOf" srcId="{C106BAEB-AEBF-4AA7-8835-F0A3C27CB9E9}" destId="{C164B6AB-6C97-41FA-8BED-998E31C40E5B}" srcOrd="0" destOrd="2" presId="urn:microsoft.com/office/officeart/2005/8/layout/vList2"/>
    <dgm:cxn modelId="{FBD60556-0A90-43DB-AA17-7DEDD1EFDD6E}" type="presParOf" srcId="{3D3802EE-CA07-4E3B-95F1-B7A489CB24A2}" destId="{2954B0F4-1C57-4FA5-B9F2-169334A62774}" srcOrd="0" destOrd="0" presId="urn:microsoft.com/office/officeart/2005/8/layout/vList2"/>
    <dgm:cxn modelId="{185AC398-B98A-475A-A7E7-72390567AC07}" type="presParOf" srcId="{3D3802EE-CA07-4E3B-95F1-B7A489CB24A2}" destId="{C164B6AB-6C97-41FA-8BED-998E31C40E5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54B0F4-1C57-4FA5-B9F2-169334A62774}">
      <dsp:nvSpPr>
        <dsp:cNvPr id="0" name=""/>
        <dsp:cNvSpPr/>
      </dsp:nvSpPr>
      <dsp:spPr>
        <a:xfrm>
          <a:off x="0" y="13815"/>
          <a:ext cx="7321550" cy="10636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Для получения отсрочки необходимо наличие одного из следующих показателей:</a:t>
          </a:r>
          <a:endParaRPr lang="ru-RU" sz="2000" kern="1200" dirty="0"/>
        </a:p>
      </dsp:txBody>
      <dsp:txXfrm>
        <a:off x="0" y="13815"/>
        <a:ext cx="7321550" cy="1063653"/>
      </dsp:txXfrm>
    </dsp:sp>
    <dsp:sp modelId="{C164B6AB-6C97-41FA-8BED-998E31C40E5B}">
      <dsp:nvSpPr>
        <dsp:cNvPr id="0" name=""/>
        <dsp:cNvSpPr/>
      </dsp:nvSpPr>
      <dsp:spPr>
        <a:xfrm>
          <a:off x="0" y="1077469"/>
          <a:ext cx="7321550" cy="3499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459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b="1" kern="1200" dirty="0" smtClean="0"/>
            <a:t>1</a:t>
          </a:r>
          <a:r>
            <a:rPr lang="ru-RU" sz="2000" kern="1200" dirty="0" smtClean="0"/>
            <a:t>. </a:t>
          </a:r>
          <a:r>
            <a:rPr lang="ru-RU" sz="2000" b="1" kern="1200" dirty="0" smtClean="0"/>
            <a:t>снижение доходов более чем на 10 %;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b="1" kern="1200" dirty="0" smtClean="0"/>
            <a:t>2. снижение доходов от реализации товаров (работ, услуг) более чем на 10 %;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b="1" kern="1200" dirty="0" smtClean="0"/>
            <a:t>3. снижение доходов от реализации товаров (работ, услуг) по операциям, облагаемым налогом на добавленную стоимость по ставке 0 процентов, более чем на 10 %;</a:t>
          </a:r>
          <a:endParaRPr lang="ru-RU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b="1" kern="1200" dirty="0" smtClean="0"/>
            <a:t>4. получение убытка по данным налоговых деклараций по налогу на прибыль организаций за отчетные периоды 2020 года при условии, что за 2019 год убыток отсутствовал.</a:t>
          </a:r>
          <a:endParaRPr lang="ru-RU" sz="2000" b="1" kern="1200" dirty="0"/>
        </a:p>
      </dsp:txBody>
      <dsp:txXfrm>
        <a:off x="0" y="1077469"/>
        <a:ext cx="7321550" cy="34996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1ED91-15BB-4FE5-955E-D4F9E118A5FE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83D86-4680-4114-A224-4623285D75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6866" indent="-287258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9026" indent="-229805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8640" indent="-229805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68248" indent="-229805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27859" indent="-229805" defTabSz="104689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87470" indent="-229805" defTabSz="104689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47081" indent="-229805" defTabSz="104689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906694" indent="-229805" defTabSz="104689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46893" eaLnBrk="1" fontAlgn="base" hangingPunct="1">
              <a:spcBef>
                <a:spcPct val="0"/>
              </a:spcBef>
              <a:spcAft>
                <a:spcPct val="0"/>
              </a:spcAft>
            </a:pPr>
            <a:fld id="{6D8468D7-8F8A-451D-AD5C-6143CF953C14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defTabSz="1046893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z="1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0046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83D86-4680-4114-A224-4623285D75E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23F3-8A72-4575-9C43-3658DB4AEEF4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06CB-B3F2-4AA4-923C-8D48DEC4D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23F3-8A72-4575-9C43-3658DB4AEEF4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06CB-B3F2-4AA4-923C-8D48DEC4D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23F3-8A72-4575-9C43-3658DB4AEEF4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06CB-B3F2-4AA4-923C-8D48DEC4D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472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606873"/>
            <a:ext cx="7320689" cy="4829253"/>
          </a:xfrm>
        </p:spPr>
        <p:txBody>
          <a:bodyPr/>
          <a:lstStyle>
            <a:lvl1pPr marL="310752" indent="0">
              <a:buFontTx/>
              <a:buNone/>
              <a:defRPr b="1">
                <a:latin typeface="+mj-lt"/>
              </a:defRPr>
            </a:lvl1pPr>
            <a:lvl2pPr marL="310752" indent="0">
              <a:defRPr>
                <a:latin typeface="+mj-lt"/>
              </a:defRPr>
            </a:lvl2pPr>
            <a:lvl3pPr marL="537369" indent="-222547">
              <a:defRPr>
                <a:latin typeface="+mj-lt"/>
              </a:defRPr>
            </a:lvl3pPr>
            <a:lvl4pPr marL="0" indent="308037">
              <a:defRPr>
                <a:latin typeface="+mj-lt"/>
              </a:defRPr>
            </a:lvl4pPr>
            <a:lvl5pPr marL="122672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6" y="501071"/>
            <a:ext cx="7337901" cy="1105803"/>
          </a:xfrm>
        </p:spPr>
        <p:txBody>
          <a:bodyPr/>
          <a:lstStyle>
            <a:lvl1pPr marL="0" marR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18"/>
            </a:lvl1pPr>
          </a:lstStyle>
          <a:p>
            <a:pPr marL="0" marR="0" lvl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104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8662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5967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23F3-8A72-4575-9C43-3658DB4AEEF4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06CB-B3F2-4AA4-923C-8D48DEC4D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23F3-8A72-4575-9C43-3658DB4AEEF4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06CB-B3F2-4AA4-923C-8D48DEC4D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23F3-8A72-4575-9C43-3658DB4AEEF4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06CB-B3F2-4AA4-923C-8D48DEC4D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23F3-8A72-4575-9C43-3658DB4AEEF4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06CB-B3F2-4AA4-923C-8D48DEC4D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23F3-8A72-4575-9C43-3658DB4AEEF4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06CB-B3F2-4AA4-923C-8D48DEC4D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23F3-8A72-4575-9C43-3658DB4AEEF4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06CB-B3F2-4AA4-923C-8D48DEC4D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23F3-8A72-4575-9C43-3658DB4AEEF4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06CB-B3F2-4AA4-923C-8D48DEC4D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23F3-8A72-4575-9C43-3658DB4AEEF4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06CB-B3F2-4AA4-923C-8D48DEC4D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023F3-8A72-4575-9C43-3658DB4AEEF4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506CB-B3F2-4AA4-923C-8D48DEC4D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34057C9EE3FA5B92EBF63582A0759DD30447672AAC62AF3C18033E1CB35C4C4C51D44BFF35EB705C4BF2246D9515BD15227707487D3E7EAC2WE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service.nalog.ru/covid2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1980633" y="2420888"/>
            <a:ext cx="5240956" cy="448273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8177" tIns="39089" rIns="78177" bIns="39089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891603" eaLnBrk="1" hangingPunct="1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Федеральная налоговая служба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11" name="TextBox 42"/>
          <p:cNvSpPr txBox="1">
            <a:spLocks noChangeArrowheads="1"/>
          </p:cNvSpPr>
          <p:nvPr/>
        </p:nvSpPr>
        <p:spPr bwMode="auto">
          <a:xfrm>
            <a:off x="1475656" y="3068960"/>
            <a:ext cx="6264696" cy="192560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8177" tIns="39089" rIns="78177" bIns="39089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891603" eaLnBrk="1" hangingPunct="1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«Порядок предоставления отсрочки (рассрочки) по уплате налогов, авансовых платежей по налогам и страховых взносов в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соотвествии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с Правилами, утвержденными Постановлением Правительства от 02.04.2020 №409 »</a:t>
            </a:r>
          </a:p>
        </p:txBody>
      </p:sp>
      <p:pic>
        <p:nvPicPr>
          <p:cNvPr id="10243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3" y="320884"/>
            <a:ext cx="1786415" cy="177087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9332" y="4704356"/>
            <a:ext cx="485979" cy="183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107505" y="5445224"/>
            <a:ext cx="8361828" cy="92333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10426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Докладчик: Заместитель начальника </a:t>
            </a:r>
            <a:r>
              <a:rPr lang="ru-RU" alt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Межрайонной ИФНС  </a:t>
            </a:r>
            <a:r>
              <a:rPr lang="ru-RU" alt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России </a:t>
            </a:r>
            <a:r>
              <a:rPr lang="ru-RU" alt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№ 5</a:t>
            </a:r>
          </a:p>
          <a:p>
            <a:pPr algn="ctr" defTabSz="10426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по </a:t>
            </a:r>
            <a:r>
              <a:rPr lang="ru-RU" alt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Удмуртской Республике </a:t>
            </a:r>
            <a:endParaRPr lang="ru-RU" altLang="ru-RU" sz="1800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 defTabSz="10426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Попова Н.Е.</a:t>
            </a:r>
            <a:endParaRPr lang="ru-RU" altLang="ru-RU" sz="18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120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27584" y="1916832"/>
          <a:ext cx="732155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21550"/>
              </a:tblGrid>
              <a:tr h="370840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вашему заявлению инспекция в течение 30 рабочих дней примет решение об отсрочке (рассрочке) или об отказе в ней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>
                        <a:buFontTx/>
                        <a:buNone/>
                      </a:pP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случае принятия налоговым органом решения о предоставлении отсрочки (рассрочки) по уплате налоговых платежей пени, начисленные со дня срока уплаты налоговых платежей, в отношении которых принято такое решение, начисляться не будут, а начисленные ранее пени будут сторнированы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>
                        <a:buFontTx/>
                        <a:buNone/>
                      </a:pP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С момента подачи заявления до момента принятия решения инспекция не будет взыскивать налоги и взносы, по которым вы хотите получить отсрочку (рассрочку). Сроки для направления требований об уплате и принятия решений о взыскании будут приостановлены.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Рассмотрение заявления от отсрочке (рассрочке)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27584" y="1340768"/>
          <a:ext cx="7321551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0517"/>
                <a:gridCol w="2440517"/>
                <a:gridCol w="2440517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Правила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предоставления отсрочки (рассрочки) по уплате налогов, авансовых платежей по налогам и страховых взносов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https://service.nalog.ru/covid2/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Для проверки достаточно ввести всего один реквизит: ИНН или ОГРН. При положительном ответе пользователю будут даны ссылки на заявление об отсрочке (рассрочке) и на обязательство соблюдения условий отсрочки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Полный перечень мер поддержки бизнеса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https://www.nalog.ru/rn77/business-support-2020/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Сайт ФНС России раздел "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Коронавирус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меры поддержки бизнеса"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188640"/>
            <a:ext cx="7337901" cy="1105803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Сервисы ФНС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476672"/>
          <a:ext cx="8352928" cy="613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2928"/>
              </a:tblGrid>
              <a:tr h="14973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solidFill>
                            <a:srgbClr val="FF0000"/>
                          </a:solidFill>
                        </a:rPr>
                        <a:t>Тезисно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Ваш основной код ОКВЭД , по состоянию на 01.03.2020 года,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ключен в Перечень наиболее пострадавших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отраслей </a:t>
                      </a:r>
                      <a:r>
                        <a:rPr lang="ru-RU" sz="12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(исключение: </a:t>
                      </a:r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стратегические, </a:t>
                      </a:r>
                      <a:r>
                        <a:rPr lang="ru-RU" sz="12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системообразующие</a:t>
                      </a:r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градообразующие организации, арендодатели, предоставившие отсрочку уплаты арендной платы , организации и индивидуальные предприниматели, получающие доход преимущественно от деятельности в сфере туризма и гостиничного бизнеса)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Отнесение заинтересованных лиц к субъектам малого и среднего предпринимательства (МСП) не требуется.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Отсрочка или рассрочка может быть предоставлена по заявлению плательщика по федеральным, региональным, местным налогам, страховым взносам,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срок уплаты которых наступил в 2020 году.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Отсрочка или рассрочка может быть предоставлена по наступившим срокам уплаты налогов, взносов .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Правила применяются в отношении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авансовых платежей по налогам и страховых взносов.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пени и штрафы Правила не распространяются.</a:t>
                      </a:r>
                      <a:endParaRPr lang="ru-RU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Перечень налогов и взносов, по которым можно получить отсрочку (рассрочку) зависит от того, к какой категории лиц вы относитесь.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Заинтересованное лицо имеет право на отсрочку (рассрочку) уплаты налогов, авансовых платежей по налогам и страховых взносов, при наличии одного из показателей перечисленных в  п.3 Правил.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Срок предоставления </a:t>
                      </a:r>
                      <a:r>
                        <a:rPr lang="ru-RU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отсрочки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зависит от того на сколько процентов произошло снижение доходов или убытков .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Проценты за отсрочку (рассрочку) платить не нужно. В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случае принятия налоговым органом решения о предоставлении отсрочки (рассрочки) по уплате налоговых платежей пени, начисленные со дня срока уплаты налоговых платежей, в отношении которых принято такое решение, начисляться не будут, а начисленные ранее пени будут сторнированы .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момента подачи заявления до момента принятия решения инспекция не будет взыскивать налоги и взносы, по которым вы хотите получить отсрочку (рассрочку). Сроки для направления требований об уплате и принятия решений о взыскании будут приостановлены .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случае отмены отсрочки (рассрочки) на сумму, которая была ранее отсрочена начисляются пени со дня, установленного законодательством о налогах и сборах для уплаты налогов и страховых взносов.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Для получения отсрочки (рассрочки) нужно собрать документы и передать их вместе с </a:t>
                      </a:r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заявлением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налоговую инспекцию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 1 декабря 2020.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Заявления с документами, поданные позже установленного срока, рассматриваться не будут .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СПАСИБО ЗА ВНИМАНИЕ.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5576" y="623352"/>
          <a:ext cx="7992888" cy="5923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2888"/>
              </a:tblGrid>
              <a:tr h="3611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23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Организации, осуществляющие деятельность в сферах, наиболее пострадавших в условиях ухудшения ситуации в связи с распространением новой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коронавирусной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инфекции;</a:t>
                      </a:r>
                    </a:p>
                    <a:p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23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Индивидуальные предприниматели , осуществляющие деятельность в сферах, наиболее пострадавших в условиях ухудшения ситуации в связи с распространением новой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коронавирусной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инфекции;</a:t>
                      </a:r>
                    </a:p>
                    <a:p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36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Стратегические,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системообразующие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и градообразующие организации, пострадавшие в условиях ухудшения ситуации в связи с распространением новой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коронавирусной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инфекции и не относящиеся к указанным сферам деятельности, в соответствии с отдельными решениями Правительства Российской Федерации</a:t>
                      </a:r>
                    </a:p>
                    <a:p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36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Арендодатели, предоставившие отсрочку уплаты арендной платы по договорам аренды торговых объектов в соответствии с требованиями, утвержденными постановлением Правительства Российской Федерации от 03.04.2020 № 439, при соблюдении </a:t>
                      </a:r>
                      <a:r>
                        <a:rPr lang="ru-RU" sz="1400" i="1" dirty="0" smtClean="0">
                          <a:solidFill>
                            <a:schemeClr val="tx1"/>
                          </a:solidFill>
                        </a:rPr>
                        <a:t>осуществляется Министерством имущественных отношений УР);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5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Организации и индивидуальные предприниматели, получающие доход преимущественно от деятельности в сфере туризма и гостиничного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бизнеса,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сведения о которых включены в единый перечень классифицированных гостиниц, горнолыжных трасс, пляжей, при соблюдении условий, установленных пунктом 13(2) Правил.</a:t>
                      </a:r>
                    </a:p>
                    <a:p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1926" y="332657"/>
            <a:ext cx="7337901" cy="50405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Заинтересованные лица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22325" y="1606550"/>
          <a:ext cx="732155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2155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dirty="0" smtClean="0"/>
                        <a:t>Осуществление организациями и индивидуальными предпринимателями деятельности в соответствующей сфере </a:t>
                      </a:r>
                      <a:r>
                        <a:rPr lang="ru-RU" sz="1800" dirty="0" smtClean="0"/>
                        <a:t>определяется по </a:t>
                      </a:r>
                      <a:r>
                        <a:rPr lang="ru-RU" sz="1800" u="sng" dirty="0" smtClean="0"/>
                        <a:t>коду основного вида деятельности (ОКВЭД)</a:t>
                      </a:r>
                      <a:r>
                        <a:rPr lang="ru-RU" sz="1800" dirty="0" smtClean="0"/>
                        <a:t>, информация о котором содержится в едином государственном реестре юридических лиц либо в едином государственном реестре индивидуальных предпринимателей </a:t>
                      </a:r>
                      <a:r>
                        <a:rPr lang="ru-RU" sz="1800" u="sng" dirty="0" smtClean="0"/>
                        <a:t>по состоянию на 1 марта 2020.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Код </a:t>
                      </a:r>
                      <a:r>
                        <a:rPr lang="ru-RU" sz="1800" dirty="0" smtClean="0"/>
                        <a:t>ОКВЭД является единственным способом определения пострадавшей отрасли.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Пострадавшими </a:t>
                      </a:r>
                      <a:r>
                        <a:rPr lang="ru-RU" sz="1800" dirty="0" smtClean="0"/>
                        <a:t>являются именно </a:t>
                      </a:r>
                      <a:r>
                        <a:rPr lang="ru-RU" sz="1800" dirty="0" smtClean="0"/>
                        <a:t>те</a:t>
                      </a:r>
                      <a:r>
                        <a:rPr lang="ru-RU" sz="1800" dirty="0" smtClean="0"/>
                        <a:t>, у кого код ОКВЭД является основным по состоянию на 01.03.2020 года.</a:t>
                      </a:r>
                      <a:endParaRPr lang="ru-RU" sz="1800" u="sng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Пострадавшие отрасли.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b="0" dirty="0" smtClean="0"/>
              <a:t>Отсрочка или рассрочка может быть предоставлена </a:t>
            </a:r>
            <a:r>
              <a:rPr lang="ru-RU" dirty="0" smtClean="0"/>
              <a:t>по заявлению плательщика </a:t>
            </a:r>
            <a:r>
              <a:rPr lang="ru-RU" b="0" dirty="0" smtClean="0"/>
              <a:t>по федеральным, региональным, местным налогам, страховым взносам, </a:t>
            </a:r>
            <a:r>
              <a:rPr lang="ru-RU" dirty="0" smtClean="0"/>
              <a:t>срок уплаты которых наступил в 2020 году за исключением</a:t>
            </a:r>
            <a:r>
              <a:rPr lang="ru-RU" b="0" dirty="0" smtClean="0"/>
              <a:t>:</a:t>
            </a:r>
          </a:p>
          <a:p>
            <a:pPr algn="just"/>
            <a:r>
              <a:rPr lang="ru-RU" b="0" i="1" dirty="0" smtClean="0"/>
              <a:t>- налога на добычу полезных ископаемых;</a:t>
            </a:r>
          </a:p>
          <a:p>
            <a:pPr algn="just"/>
            <a:r>
              <a:rPr lang="ru-RU" b="0" i="1" dirty="0" smtClean="0"/>
              <a:t>- акцизов; </a:t>
            </a:r>
          </a:p>
          <a:p>
            <a:pPr algn="just"/>
            <a:r>
              <a:rPr lang="ru-RU" b="0" i="1" dirty="0" smtClean="0"/>
              <a:t>- налогов, уплачиваемых налоговыми агентами (НДФЛ организаций, НДС налоговый агент);</a:t>
            </a:r>
          </a:p>
          <a:p>
            <a:pPr algn="just">
              <a:buFontTx/>
              <a:buChar char="-"/>
            </a:pPr>
            <a:r>
              <a:rPr lang="ru-RU" b="0" i="1" dirty="0" smtClean="0"/>
              <a:t>страховых взносов в части сумм, связанных с формированием средств для финансирования накопительной пенсии</a:t>
            </a:r>
          </a:p>
          <a:p>
            <a:pPr algn="just">
              <a:buFontTx/>
              <a:buChar char="-"/>
            </a:pPr>
            <a:endParaRPr lang="ru-RU" b="0" i="1" dirty="0" smtClean="0"/>
          </a:p>
          <a:p>
            <a:pPr algn="just">
              <a:buFontTx/>
              <a:buChar char="-"/>
            </a:pPr>
            <a:endParaRPr lang="ru-RU" b="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По каким налогам, взносам можно получить отсрочку (рассрочку)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615440"/>
          <a:ext cx="8424936" cy="5074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2808312"/>
                <a:gridCol w="2808312"/>
              </a:tblGrid>
              <a:tr h="55828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Категория налогоплательщика</a:t>
                      </a:r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Отсрочка или рассрочка может быть предоставлена </a:t>
                      </a:r>
                      <a:endParaRPr lang="ru-RU" sz="16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Исключение</a:t>
                      </a:r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4985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Организации и индивидуальные предприниматели,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вид деятельности, которых указан в </a:t>
                      </a:r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Приложении 1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 Правилам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отношении налогов, авансовых платежей по ним, страховых взносов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1498546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Арендодатели, предоставившие отсрочку по арендным платежам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отношении налога на имущество организаций, земельного налога и авансовых платежей по этим налогам, налога на имущество ФЛ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могут получить рассрочку платежей </a:t>
                      </a:r>
                      <a:endParaRPr lang="ru-RU" sz="1400" dirty="0"/>
                    </a:p>
                  </a:txBody>
                  <a:tcPr/>
                </a:tc>
              </a:tr>
              <a:tr h="1498546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Все остальные лица, имеющие право на отсрочку (рассрочку)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отношении налогов и авансовых платежей по ним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кроме НДС, акцизов, НДПИ, налога на дополнительный доход от добычи углеводородного сырья(по ним отсрочку (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рассрочку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получить нельзя)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332656"/>
            <a:ext cx="7337901" cy="1080119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FF0000"/>
                </a:solidFill>
              </a:rPr>
              <a:t/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332657"/>
            <a:ext cx="77768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i="1" dirty="0" smtClean="0"/>
              <a:t>Общим для всех категорий налогоплательщиков  является отсутствие отсрочки/рассрочки по </a:t>
            </a:r>
          </a:p>
          <a:p>
            <a:pPr algn="just"/>
            <a:r>
              <a:rPr lang="ru-RU" sz="1200" b="1" i="1" dirty="0" smtClean="0"/>
              <a:t>- </a:t>
            </a:r>
            <a:r>
              <a:rPr lang="ru-RU" sz="1200" b="1" i="1" dirty="0" smtClean="0"/>
              <a:t>налогу </a:t>
            </a:r>
            <a:r>
              <a:rPr lang="ru-RU" sz="1200" b="1" i="1" dirty="0" smtClean="0"/>
              <a:t>на добычу полезных ископаемых;</a:t>
            </a:r>
          </a:p>
          <a:p>
            <a:pPr algn="just"/>
            <a:r>
              <a:rPr lang="ru-RU" sz="1200" b="1" i="1" dirty="0" smtClean="0"/>
              <a:t>- </a:t>
            </a:r>
            <a:r>
              <a:rPr lang="ru-RU" sz="1200" b="1" i="1" dirty="0" smtClean="0"/>
              <a:t>акцизам;</a:t>
            </a:r>
            <a:r>
              <a:rPr lang="ru-RU" sz="1200" b="1" i="1" dirty="0" smtClean="0"/>
              <a:t> </a:t>
            </a:r>
          </a:p>
          <a:p>
            <a:pPr algn="just"/>
            <a:r>
              <a:rPr lang="ru-RU" sz="1200" b="1" i="1" dirty="0" smtClean="0"/>
              <a:t>- </a:t>
            </a:r>
            <a:r>
              <a:rPr lang="ru-RU" sz="1200" b="1" i="1" dirty="0" smtClean="0"/>
              <a:t>налогам, </a:t>
            </a:r>
            <a:r>
              <a:rPr lang="ru-RU" sz="1200" b="1" i="1" dirty="0" smtClean="0"/>
              <a:t>уплачиваемых налоговыми агентами (НДФЛ организаций, НДС налоговый агент);</a:t>
            </a:r>
          </a:p>
          <a:p>
            <a:pPr algn="just">
              <a:buFontTx/>
              <a:buChar char="-"/>
            </a:pPr>
            <a:r>
              <a:rPr lang="ru-RU" sz="1200" b="1" i="1" dirty="0" smtClean="0"/>
              <a:t>страховым взносам </a:t>
            </a:r>
            <a:r>
              <a:rPr lang="ru-RU" sz="1200" b="1" i="1" dirty="0" smtClean="0"/>
              <a:t>в части сумм, связанных с формированием средств для финансирования накопительной пенсии</a:t>
            </a:r>
          </a:p>
          <a:p>
            <a:endParaRPr lang="ru-RU" sz="1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22325" y="1844824"/>
          <a:ext cx="7321550" cy="4590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1926" y="501071"/>
            <a:ext cx="7337901" cy="127174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Какие условия должны быть соблюдены, чтобы получить отсрочку (рассрочку)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Содержимое 14"/>
          <p:cNvGraphicFramePr>
            <a:graphicFrameLocks noGrp="1"/>
          </p:cNvGraphicFramePr>
          <p:nvPr>
            <p:ph idx="1"/>
          </p:nvPr>
        </p:nvGraphicFramePr>
        <p:xfrm>
          <a:off x="755576" y="836712"/>
          <a:ext cx="8064896" cy="5537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6048672"/>
              </a:tblGrid>
              <a:tr h="858467"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 предоставления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 наличие</a:t>
                      </a:r>
                      <a:r>
                        <a:rPr lang="ru-RU" baseline="0" dirty="0" smtClean="0"/>
                        <a:t> одного из критериев</a:t>
                      </a:r>
                      <a:endParaRPr lang="ru-RU" dirty="0"/>
                    </a:p>
                  </a:txBody>
                  <a:tcPr/>
                </a:tc>
              </a:tr>
              <a:tr h="1187546">
                <a:tc>
                  <a:txBody>
                    <a:bodyPr/>
                    <a:lstStyle/>
                    <a:p>
                      <a:pPr lvl="0"/>
                      <a:r>
                        <a:rPr lang="ru-RU" sz="1800" dirty="0" smtClean="0"/>
                        <a:t>на  12 месяцев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100" dirty="0" smtClean="0"/>
                        <a:t>-снижение доходов более чем на 50 процентов;</a:t>
                      </a:r>
                    </a:p>
                    <a:p>
                      <a:pPr lvl="0"/>
                      <a:r>
                        <a:rPr lang="ru-RU" sz="1100" dirty="0" smtClean="0"/>
                        <a:t>-наличие убытков при одновременном снижении доходов более чем на 30   </a:t>
                      </a:r>
                    </a:p>
                    <a:p>
                      <a:pPr lvl="0"/>
                      <a:r>
                        <a:rPr lang="ru-RU" sz="1100" dirty="0" smtClean="0"/>
                        <a:t>  процентов;</a:t>
                      </a:r>
                    </a:p>
                    <a:p>
                      <a:pPr lvl="0"/>
                      <a:r>
                        <a:rPr lang="ru-RU" sz="1100" dirty="0" smtClean="0"/>
                        <a:t>-снижение доходов стратегических, </a:t>
                      </a:r>
                      <a:r>
                        <a:rPr lang="ru-RU" sz="1100" dirty="0" err="1" smtClean="0"/>
                        <a:t>системообразующих</a:t>
                      </a:r>
                      <a:r>
                        <a:rPr lang="ru-RU" sz="1100" dirty="0" smtClean="0"/>
                        <a:t>,  </a:t>
                      </a:r>
                    </a:p>
                    <a:p>
                      <a:pPr lvl="0"/>
                      <a:r>
                        <a:rPr lang="ru-RU" sz="1100" dirty="0" smtClean="0"/>
                        <a:t>  градообразующих организаций или организаций, реализующих </a:t>
                      </a:r>
                    </a:p>
                    <a:p>
                      <a:pPr lvl="0"/>
                      <a:r>
                        <a:rPr lang="ru-RU" sz="1100" dirty="0" smtClean="0"/>
                        <a:t>  социально значимые товары (услуги), или организаций, относящихся к </a:t>
                      </a:r>
                    </a:p>
                    <a:p>
                      <a:pPr lvl="0"/>
                      <a:r>
                        <a:rPr lang="ru-RU" sz="1100" dirty="0" smtClean="0"/>
                        <a:t>  категории крупнейших налогоплательщиков, более чем на 30 процентов</a:t>
                      </a:r>
                    </a:p>
                  </a:txBody>
                  <a:tcPr/>
                </a:tc>
              </a:tr>
              <a:tr h="1030160">
                <a:tc>
                  <a:txBody>
                    <a:bodyPr/>
                    <a:lstStyle/>
                    <a:p>
                      <a:pPr lvl="0"/>
                      <a:r>
                        <a:rPr lang="ru-RU" sz="1800" dirty="0" smtClean="0"/>
                        <a:t>на 9 месяцев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100" dirty="0" smtClean="0"/>
                        <a:t>-снижение доходов более чем на 30 процентов;</a:t>
                      </a:r>
                    </a:p>
                    <a:p>
                      <a:pPr lvl="0"/>
                      <a:r>
                        <a:rPr lang="ru-RU" sz="1100" dirty="0" smtClean="0"/>
                        <a:t>-наличие убытков при одновременном снижении доходов более чем на 20  </a:t>
                      </a:r>
                    </a:p>
                    <a:p>
                      <a:pPr lvl="0"/>
                      <a:r>
                        <a:rPr lang="ru-RU" sz="1100" dirty="0" smtClean="0"/>
                        <a:t>  процентов;</a:t>
                      </a:r>
                    </a:p>
                    <a:p>
                      <a:pPr lvl="0"/>
                      <a:r>
                        <a:rPr lang="ru-RU" sz="1100" dirty="0" smtClean="0"/>
                        <a:t>-снижение доходов стратегических, </a:t>
                      </a:r>
                      <a:r>
                        <a:rPr lang="ru-RU" sz="1100" dirty="0" err="1" smtClean="0"/>
                        <a:t>системообразующих</a:t>
                      </a:r>
                      <a:r>
                        <a:rPr lang="ru-RU" sz="1100" dirty="0" smtClean="0"/>
                        <a:t>, градообразующих </a:t>
                      </a:r>
                    </a:p>
                    <a:p>
                      <a:pPr lvl="0"/>
                      <a:r>
                        <a:rPr lang="ru-RU" sz="1100" dirty="0" smtClean="0"/>
                        <a:t> организаций или организаций, реализующих социально значимые товары (услуги), или организаций, относящихся к крупнейшим налогоплательщикам, более чем на 20 процентов</a:t>
                      </a:r>
                      <a:endParaRPr lang="ru-RU" sz="1600" dirty="0"/>
                    </a:p>
                  </a:txBody>
                  <a:tcPr/>
                </a:tc>
              </a:tr>
              <a:tr h="715389">
                <a:tc>
                  <a:txBody>
                    <a:bodyPr/>
                    <a:lstStyle/>
                    <a:p>
                      <a:pPr lvl="0"/>
                      <a:r>
                        <a:rPr lang="ru-RU" sz="1800" dirty="0" smtClean="0"/>
                        <a:t>на 6 месяцев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100" dirty="0" smtClean="0"/>
                        <a:t>-снижение доходов более чем на 20 процентов;</a:t>
                      </a:r>
                    </a:p>
                    <a:p>
                      <a:pPr lvl="0"/>
                      <a:r>
                        <a:rPr lang="ru-RU" sz="1100" dirty="0" smtClean="0"/>
                        <a:t>-снижение доходов стратегических, </a:t>
                      </a:r>
                      <a:r>
                        <a:rPr lang="ru-RU" sz="1100" dirty="0" err="1" smtClean="0"/>
                        <a:t>системообразующих</a:t>
                      </a:r>
                      <a:r>
                        <a:rPr lang="ru-RU" sz="1100" dirty="0" smtClean="0"/>
                        <a:t>, градообразующих организаций или организаций, реализующих социально значимые товары (услуги), или организаций, относящихся к крупнейшим налогоплательщикам, более чем на 10 процентов</a:t>
                      </a:r>
                      <a:endParaRPr lang="ru-RU" sz="1100" dirty="0"/>
                    </a:p>
                  </a:txBody>
                  <a:tcPr/>
                </a:tc>
              </a:tr>
              <a:tr h="600927">
                <a:tc>
                  <a:txBody>
                    <a:bodyPr/>
                    <a:lstStyle/>
                    <a:p>
                      <a:pPr lvl="0"/>
                      <a:r>
                        <a:rPr lang="ru-RU" sz="1800" dirty="0" smtClean="0"/>
                        <a:t>на 3 месяца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-в </a:t>
                      </a:r>
                      <a:r>
                        <a:rPr lang="ru-RU" sz="1100" baseline="0" dirty="0" smtClean="0"/>
                        <a:t>остальных случаях</a:t>
                      </a:r>
                      <a:endParaRPr lang="ru-RU" sz="1100" dirty="0"/>
                    </a:p>
                  </a:txBody>
                  <a:tcPr/>
                </a:tc>
              </a:tr>
              <a:tr h="600927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 можете указать в заявлении тот период отсрочки, который вам нужен. Главное, чтобы он не превышал максимальный срок, который возможен для ваших критериев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1926" y="332657"/>
            <a:ext cx="7710514" cy="50405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br>
              <a:rPr lang="ru-RU" sz="3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solidFill>
                  <a:srgbClr val="FF0000"/>
                </a:solidFill>
              </a:rPr>
              <a:t>Сроки и условия предоставления отсрочки</a:t>
            </a:r>
            <a:r>
              <a:rPr lang="ru-RU" sz="3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7</a:t>
            </a:fld>
            <a:endParaRPr lang="ru-RU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268760"/>
          <a:ext cx="8208912" cy="5175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5919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Срок предоставления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Условия</a:t>
                      </a:r>
                      <a:endParaRPr lang="ru-RU" dirty="0"/>
                    </a:p>
                  </a:txBody>
                  <a:tcPr/>
                </a:tc>
              </a:tr>
              <a:tr h="9152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срок 5 лет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отношении стратегических, </a:t>
                      </a:r>
                      <a:r>
                        <a:rPr lang="ru-RU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системообразующих</a:t>
                      </a:r>
                      <a:r>
                        <a:rPr lang="ru-RU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градообразующих организаций или организаций, относящихся к крупнейшим налогоплательщикам, при снижении доходов более чем на 50 процентов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</a:tr>
              <a:tr h="9417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срок 3 года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отношении стратегических, </a:t>
                      </a:r>
                      <a:r>
                        <a:rPr lang="ru-RU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системообразующих</a:t>
                      </a:r>
                      <a:r>
                        <a:rPr lang="ru-RU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градообразующих организаций или организаций, относящихся к крупнейшим налогоплательщикам, при снижении доходов более чем на 30 процентов</a:t>
                      </a:r>
                      <a:endParaRPr lang="ru-RU" sz="1100" dirty="0"/>
                    </a:p>
                  </a:txBody>
                  <a:tcPr/>
                </a:tc>
              </a:tr>
              <a:tr h="13318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срок 3 года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отношении иных организаций (за исключением организаций или индивидуальных предпринимателей, предоставившие отсрочку уплаты арендной платы по договорам аренды торговых объектов недвижимого , получающих доход преимущественно от деятельности в сфере туризма и гостиничного бизнеса</a:t>
                      </a:r>
                      <a:endParaRPr lang="ru-RU" sz="1100" dirty="0"/>
                    </a:p>
                  </a:txBody>
                  <a:tcPr/>
                </a:tc>
              </a:tr>
              <a:tr h="1331806">
                <a:tc gridSpan="2">
                  <a:txBody>
                    <a:bodyPr/>
                    <a:lstStyle/>
                    <a:p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случае предоставления рассрочки налоги (взносы) уплачиваются в течение всего периода рассрочки каждый месяц равными долями, начиная со следующего месяца после принятия инспекцией решения о предоставлении рассрочки</a:t>
                      </a:r>
                      <a:endParaRPr lang="ru-RU" sz="1600" b="0" i="1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548680"/>
            <a:ext cx="7337901" cy="50405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Сроки и условия представления рассрочки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3568" y="908719"/>
          <a:ext cx="7992888" cy="5807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444"/>
                <a:gridCol w="3996444"/>
              </a:tblGrid>
              <a:tr h="33119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Документ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Примечание</a:t>
                      </a:r>
                      <a:endParaRPr lang="ru-RU" sz="1600" dirty="0"/>
                    </a:p>
                  </a:txBody>
                  <a:tcPr/>
                </a:tc>
              </a:tr>
              <a:tr h="1294685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Заявление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на предоставление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отсрочки или рассрочки по уплате налогов, страховых взносов в соответствии с Постановлением РФ от 02.0.4.2020 №409.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За</a:t>
                      </a:r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явление с документами передается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налоговую инспекцию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 1 декабря 2020г.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</a:p>
                    <a:p>
                      <a:pPr algn="jus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Заявления, поданные позже установленного срока, рассматриваться не будут .</a:t>
                      </a:r>
                      <a:endParaRPr lang="ru-RU" sz="1600" dirty="0"/>
                    </a:p>
                  </a:txBody>
                  <a:tcPr/>
                </a:tc>
              </a:tr>
              <a:tr h="815952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Обязательство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 соблюдению условий отсрочки 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Подается в любом случае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независимо от суммы и срока действия отсрочки (рассрочки), которую вы хотите получить </a:t>
                      </a:r>
                      <a:endParaRPr lang="ru-RU" sz="1600" dirty="0"/>
                    </a:p>
                  </a:txBody>
                  <a:tcPr/>
                </a:tc>
              </a:tr>
              <a:tr h="1053813">
                <a:tc>
                  <a:txBody>
                    <a:bodyPr/>
                    <a:lstStyle/>
                    <a:p>
                      <a:r>
                        <a:rPr lang="ru-RU" sz="1600" b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исполнения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обязанности по уплате налогов и взносов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Требуется при условии предоставления отсрочки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срок, превышающей 6 месяцев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в виде </a:t>
                      </a:r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залога, поручительства,</a:t>
                      </a:r>
                      <a:r>
                        <a:rPr lang="ru-RU" sz="16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банковской гарантии.</a:t>
                      </a:r>
                      <a:endParaRPr lang="ru-RU" sz="1600" dirty="0"/>
                    </a:p>
                  </a:txBody>
                  <a:tcPr/>
                </a:tc>
              </a:tr>
              <a:tr h="572070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График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погашения задолженности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Предоставляется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 получении рассрочки </a:t>
                      </a:r>
                      <a:endParaRPr lang="ru-RU" sz="1600" b="1" dirty="0"/>
                    </a:p>
                  </a:txBody>
                  <a:tcPr/>
                </a:tc>
              </a:tr>
              <a:tr h="1692921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Декларации и (или) расчеты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налогам и взносам, по которым хотите получить отсрочку (рассрочку), а также отчетность, подтверждающая право на изменение сроков уплаты.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Исключение: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если заявление подается заинтересованным лицом, применяющим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упрощенную систему налогообложения,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снижение доходов, указываются в заявлении без представления подтверждающих документов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332657"/>
            <a:ext cx="7337901" cy="50405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Какие документы нужно подать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1636</Words>
  <Application>Microsoft Office PowerPoint</Application>
  <PresentationFormat>Экран (4:3)</PresentationFormat>
  <Paragraphs>123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Заинтересованные лица</vt:lpstr>
      <vt:lpstr>Пострадавшие отрасли.</vt:lpstr>
      <vt:lpstr>По каким налогам, взносам можно получить отсрочку (рассрочку)</vt:lpstr>
      <vt:lpstr>  </vt:lpstr>
      <vt:lpstr>Какие условия должны быть соблюдены, чтобы получить отсрочку (рассрочку)</vt:lpstr>
      <vt:lpstr>       Сроки и условия предоставления отсрочки  </vt:lpstr>
      <vt:lpstr>Сроки и условия представления рассрочки</vt:lpstr>
      <vt:lpstr>Какие документы нужно подать</vt:lpstr>
      <vt:lpstr>Рассмотрение заявления от отсрочке (рассрочке)</vt:lpstr>
      <vt:lpstr>Сервисы ФНС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1838-00-022</dc:creator>
  <cp:lastModifiedBy>1838-00-022</cp:lastModifiedBy>
  <cp:revision>48</cp:revision>
  <dcterms:created xsi:type="dcterms:W3CDTF">2020-06-23T09:24:29Z</dcterms:created>
  <dcterms:modified xsi:type="dcterms:W3CDTF">2020-07-02T03:47:30Z</dcterms:modified>
</cp:coreProperties>
</file>